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284" r:id="rId5"/>
    <p:sldId id="297" r:id="rId6"/>
    <p:sldId id="298" r:id="rId7"/>
    <p:sldId id="286" r:id="rId8"/>
    <p:sldId id="285" r:id="rId9"/>
    <p:sldId id="287" r:id="rId10"/>
    <p:sldId id="288" r:id="rId11"/>
    <p:sldId id="289" r:id="rId12"/>
    <p:sldId id="290" r:id="rId13"/>
    <p:sldId id="291" r:id="rId14"/>
    <p:sldId id="292" r:id="rId15"/>
    <p:sldId id="295" r:id="rId16"/>
    <p:sldId id="296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20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C7E56A-0D11-A142-9791-190B4AF279FD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F9B01-7970-2E44-BFDA-D12015DBBF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46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5" tIns="45717" rIns="91435" bIns="45717" anchor="b"/>
          <a:lstStyle/>
          <a:p>
            <a:pPr algn="r" defTabSz="457175"/>
            <a:fld id="{C68F20D0-2738-4F61-8358-CB1264ABDC65}" type="slidenum">
              <a:rPr lang="en-US" sz="1200">
                <a:latin typeface="Calibri" pitchFamily="34" charset="0"/>
                <a:ea typeface="ＭＳ Ｐゴシック" pitchFamily="31" charset="-128"/>
              </a:rPr>
              <a:pPr algn="r" defTabSz="457175"/>
              <a:t>1</a:t>
            </a:fld>
            <a:endParaRPr lang="en-US" sz="1200" dirty="0">
              <a:latin typeface="Calibri" pitchFamily="34" charset="0"/>
              <a:ea typeface="ＭＳ Ｐゴシック" pitchFamily="31" charset="-128"/>
            </a:endParaRPr>
          </a:p>
        </p:txBody>
      </p:sp>
      <p:sp>
        <p:nvSpPr>
          <p:cNvPr id="280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28058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defTabSz="457175">
              <a:spcBef>
                <a:spcPct val="0"/>
              </a:spcBef>
            </a:pPr>
            <a:endParaRPr lang="en-US" sz="18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12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0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8F20DF38-5582-CD4F-90D4-7CC081DE0127}" type="slidenum">
              <a:rPr lang="en-US"/>
              <a:pPr/>
              <a:t>12</a:t>
            </a:fld>
            <a:endParaRPr lang="en-US"/>
          </a:p>
        </p:txBody>
      </p:sp>
      <p:sp>
        <p:nvSpPr>
          <p:cNvPr id="537603" name="Rectangle 7"/>
          <p:cNvSpPr txBox="1">
            <a:spLocks noGrp="1" noChangeArrowheads="1"/>
          </p:cNvSpPr>
          <p:nvPr/>
        </p:nvSpPr>
        <p:spPr bwMode="auto">
          <a:xfrm>
            <a:off x="3884027" y="8685561"/>
            <a:ext cx="2972421" cy="456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8" tIns="45709" rIns="91418" bIns="45709" anchor="b">
            <a:prstTxWarp prst="textNoShape">
              <a:avLst/>
            </a:prstTxWarp>
          </a:bodyPr>
          <a:lstStyle/>
          <a:p>
            <a:pPr algn="r"/>
            <a:fld id="{A1797A09-45A4-AC4A-9552-724677FA8FC9}" type="slidenum">
              <a:rPr lang="en-US" sz="1300">
                <a:latin typeface="Calibri" charset="0"/>
              </a:rPr>
              <a:pPr algn="r"/>
              <a:t>12</a:t>
            </a:fld>
            <a:endParaRPr lang="en-US" sz="1300" dirty="0">
              <a:latin typeface="Calibri" charset="0"/>
            </a:endParaRPr>
          </a:p>
        </p:txBody>
      </p:sp>
      <p:sp>
        <p:nvSpPr>
          <p:cNvPr id="53760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760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0943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4223F011-062E-1F43-AAF9-5BE709C003D6}" type="slidenum">
              <a:rPr lang="en-US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33507" name="Rectangle 7"/>
          <p:cNvSpPr txBox="1">
            <a:spLocks noGrp="1" noChangeArrowheads="1"/>
          </p:cNvSpPr>
          <p:nvPr/>
        </p:nvSpPr>
        <p:spPr bwMode="auto">
          <a:xfrm>
            <a:off x="3884027" y="8685561"/>
            <a:ext cx="2972421" cy="456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8" tIns="45709" rIns="91418" bIns="45709" anchor="b">
            <a:prstTxWarp prst="textNoShape">
              <a:avLst/>
            </a:prstTxWarp>
          </a:bodyPr>
          <a:lstStyle/>
          <a:p>
            <a:pPr algn="r" defTabSz="457200"/>
            <a:fld id="{752EBA09-0E0E-E74F-B39A-AC4996F17F5D}" type="slidenum">
              <a:rPr lang="en-US" sz="1300">
                <a:solidFill>
                  <a:prstClr val="black"/>
                </a:solidFill>
              </a:rPr>
              <a:pPr algn="r" defTabSz="457200"/>
              <a:t>13</a:t>
            </a:fld>
            <a:endParaRPr lang="en-US" sz="1300" dirty="0">
              <a:solidFill>
                <a:prstClr val="black"/>
              </a:solidFill>
            </a:endParaRPr>
          </a:p>
        </p:txBody>
      </p:sp>
      <p:sp>
        <p:nvSpPr>
          <p:cNvPr id="5335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350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9906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 txBox="1">
            <a:spLocks noGrp="1"/>
          </p:cNvSpPr>
          <p:nvPr>
            <p:ph type="body" idx="1"/>
          </p:nvPr>
        </p:nvSpPr>
        <p:spPr>
          <a:xfrm>
            <a:off x="653040" y="4002120"/>
            <a:ext cx="5551560" cy="43102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Earlier we walked through browsing the list of available public notebooks.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notebooks in this list were contributed by some combination of the GenePattern team and the GenePattern Notebook community.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fact, anyone can share their own public notebooks in this way. This is a good way to share your research with others. It can be used to accompany a paper or other publication.</a:t>
            </a:r>
          </a:p>
        </p:txBody>
      </p:sp>
      <p:sp>
        <p:nvSpPr>
          <p:cNvPr id="492" name="Shape 49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53040" y="4002120"/>
            <a:ext cx="5551560" cy="439596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Under the cover, all GenePattern cells use the GenePattern Library. This library allows a user to set analysis parameters, launch GenePattern jobs, retrieve the results and import the data in a way that can be used with other popular Python libraries.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example, you can run an analysis in GenePattern, retrieve the results and then use that data with Python libraries such as matplotlib, scikit-learn or pandas.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That is, GenePattern doesn’t import any limitations on you. If you can write code, you can use the library to perform whatever analysis you want.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216000" marR="0" lvl="0" indent="-2160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here you can see a bit of example code up on the screen.</a:t>
            </a:r>
          </a:p>
          <a:p>
            <a:pPr marL="685800" marR="0" lvl="0" indent="-228600" algn="l" rtl="0">
              <a:spcBef>
                <a:spcPts val="0"/>
              </a:spcBef>
              <a:buClr>
                <a:srgbClr val="000000"/>
              </a:buClr>
              <a:buSzPct val="45000"/>
              <a:buFont typeface="Noto Sans Symbols"/>
              <a:buChar char="●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sp>
        <p:nvSpPr>
          <p:cNvPr id="281" name="Shape 2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Calibri" charset="0"/>
              </a:rPr>
              <a:t>In GenePattern these are the modules you would use to get a file containing read counts. </a:t>
            </a:r>
          </a:p>
          <a:p>
            <a:r>
              <a:rPr lang="en-US">
                <a:latin typeface="Calibri" charset="0"/>
              </a:rPr>
              <a:t>We do not currently have HTSeq in GenePattern, but we are adding modules all the time, and welcome requests and suggestions.</a:t>
            </a:r>
          </a:p>
          <a:p>
            <a:r>
              <a:rPr lang="en-US">
                <a:latin typeface="Calibri" charset="0"/>
              </a:rPr>
              <a:t>Some future modules we are looking to add are HTSeq, DESeq, EdgeR, RSEM and STAR.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838A351-D1E4-884F-90F3-9FB27BBE8E11}" type="slidenum">
              <a:rPr lang="en-US">
                <a:latin typeface="Calibri" charset="0"/>
              </a:rPr>
              <a:pPr eaLnBrk="1" hangingPunct="1"/>
              <a:t>5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324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Tx/>
              <a:buChar char="•"/>
            </a:pPr>
            <a:r>
              <a:rPr lang="en-US" smtClean="0"/>
              <a:t>We have a suite of proteomics tools, some of which are specialty algorithms for LC/MS, and others are a generic MALDI/SELDI analysis pipeline</a:t>
            </a:r>
          </a:p>
          <a:p>
            <a:pPr>
              <a:buFontTx/>
              <a:buChar char="•"/>
            </a:pPr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718842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3731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buFontTx/>
              <a:buChar char="•"/>
            </a:pPr>
            <a:r>
              <a:rPr lang="en-US" smtClean="0"/>
              <a:t>Complete end-to-end SNP analysis pipeline, from preprocessing through segmentation to the identification of significantly aberrated chromosomal regions</a:t>
            </a:r>
          </a:p>
        </p:txBody>
      </p:sp>
    </p:spTree>
    <p:extLst>
      <p:ext uri="{BB962C8B-B14F-4D97-AF65-F5344CB8AC3E}">
        <p14:creationId xmlns:p14="http://schemas.microsoft.com/office/powerpoint/2010/main" val="34225184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/>
              <a:t>GenePattern also has modules to determine the enrichment of a set of genes in a dataset,</a:t>
            </a:r>
          </a:p>
          <a:p>
            <a:r>
              <a:rPr lang="en-US" smtClean="0"/>
              <a:t>Reverse engineer regulatory networks based on gene expression, </a:t>
            </a:r>
          </a:p>
          <a:p>
            <a:r>
              <a:rPr lang="en-US" smtClean="0"/>
              <a:t>determine the effect of transcriptional factors on putative modulators of gene expression,</a:t>
            </a:r>
          </a:p>
          <a:p>
            <a:r>
              <a:rPr lang="en-US" smtClean="0"/>
              <a:t>And visualize networks in a number of powerful ways. </a:t>
            </a:r>
          </a:p>
          <a:p>
            <a:r>
              <a:rPr lang="en-US" smtClean="0"/>
              <a:t>All of these analyses come from our collaborations with external partners</a:t>
            </a:r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D35F9C1D-A502-40FD-BE9B-5FBFBE17AA3C}" type="slidenum">
              <a:rPr lang="en-US" smtClean="0"/>
              <a:pPr/>
              <a:t>8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6097515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5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4051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r>
              <a:rPr lang="en-US" smtClean="0">
                <a:ea typeface="ＭＳ Ｐゴシック" charset="-128"/>
              </a:rPr>
              <a:t>Uses EM algorithm to model cell populations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Matches populations between samples to compare their features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Identifies features that classify populations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Predicts membership for new samples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Visualizes both in a particle- and cloud-based format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We are adding modules for next-generation sequencing analysis, epigenomics, and exon array analysis</a:t>
            </a:r>
          </a:p>
          <a:p>
            <a:pPr>
              <a:buFontTx/>
              <a:buChar char="•"/>
            </a:pPr>
            <a:r>
              <a:rPr lang="en-US" smtClean="0">
                <a:ea typeface="ＭＳ Ｐゴシック" charset="-128"/>
              </a:rPr>
              <a:t>This is a lot of analyses. But what’s more important is what GenePattern lets you do with them.</a:t>
            </a:r>
          </a:p>
        </p:txBody>
      </p:sp>
    </p:spTree>
    <p:extLst>
      <p:ext uri="{BB962C8B-B14F-4D97-AF65-F5344CB8AC3E}">
        <p14:creationId xmlns:p14="http://schemas.microsoft.com/office/powerpoint/2010/main" val="898840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55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1B14612E-7548-2441-B578-F42EA875E2C9}" type="slidenum">
              <a:rPr lang="en-US"/>
              <a:pPr/>
              <a:t>11</a:t>
            </a:fld>
            <a:endParaRPr lang="en-US"/>
          </a:p>
        </p:txBody>
      </p:sp>
      <p:sp>
        <p:nvSpPr>
          <p:cNvPr id="535555" name="Rectangle 7"/>
          <p:cNvSpPr txBox="1">
            <a:spLocks noGrp="1" noChangeArrowheads="1"/>
          </p:cNvSpPr>
          <p:nvPr/>
        </p:nvSpPr>
        <p:spPr bwMode="auto">
          <a:xfrm>
            <a:off x="3884027" y="8685561"/>
            <a:ext cx="2972421" cy="456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8" tIns="45709" rIns="91418" bIns="45709" anchor="b">
            <a:prstTxWarp prst="textNoShape">
              <a:avLst/>
            </a:prstTxWarp>
          </a:bodyPr>
          <a:lstStyle/>
          <a:p>
            <a:pPr algn="r"/>
            <a:fld id="{4C819BF0-2C60-BA4E-9E1F-A96193DB3A16}" type="slidenum">
              <a:rPr lang="en-US" sz="1300">
                <a:latin typeface="Calibri" charset="0"/>
              </a:rPr>
              <a:pPr algn="r"/>
              <a:t>11</a:t>
            </a:fld>
            <a:endParaRPr lang="en-US" sz="1300" dirty="0">
              <a:latin typeface="Calibri" charset="0"/>
            </a:endParaRPr>
          </a:p>
        </p:txBody>
      </p:sp>
      <p:sp>
        <p:nvSpPr>
          <p:cNvPr id="53555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555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endParaRPr lang="en-US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5448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0"/>
          <p:cNvSpPr>
            <a:spLocks noChangeArrowheads="1"/>
          </p:cNvSpPr>
          <p:nvPr userDrawn="1"/>
        </p:nvSpPr>
        <p:spPr bwMode="auto">
          <a:xfrm>
            <a:off x="0" y="131064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4" name="Picture 11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7860963" y="132588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12"/>
          <p:cNvSpPr txBox="1">
            <a:spLocks noChangeArrowheads="1"/>
          </p:cNvSpPr>
          <p:nvPr userDrawn="1"/>
        </p:nvSpPr>
        <p:spPr bwMode="auto">
          <a:xfrm>
            <a:off x="13784263" y="132730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sp>
        <p:nvSpPr>
          <p:cNvPr id="6" name="Rectangle 13"/>
          <p:cNvSpPr>
            <a:spLocks noChangeArrowheads="1"/>
          </p:cNvSpPr>
          <p:nvPr userDrawn="1"/>
        </p:nvSpPr>
        <p:spPr bwMode="auto">
          <a:xfrm>
            <a:off x="152400" y="132588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7" name="Picture 14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013363" y="134112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5"/>
          <p:cNvSpPr txBox="1">
            <a:spLocks noChangeArrowheads="1"/>
          </p:cNvSpPr>
          <p:nvPr userDrawn="1"/>
        </p:nvSpPr>
        <p:spPr bwMode="auto">
          <a:xfrm>
            <a:off x="13936663" y="134254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sp>
        <p:nvSpPr>
          <p:cNvPr id="9" name="Rectangle 16"/>
          <p:cNvSpPr>
            <a:spLocks noChangeArrowheads="1"/>
          </p:cNvSpPr>
          <p:nvPr userDrawn="1"/>
        </p:nvSpPr>
        <p:spPr bwMode="auto">
          <a:xfrm>
            <a:off x="304800" y="134112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latin typeface="Tahoma" charset="0"/>
              <a:cs typeface="+mn-cs"/>
            </a:endParaRPr>
          </a:p>
        </p:txBody>
      </p:sp>
      <p:pic>
        <p:nvPicPr>
          <p:cNvPr id="10" name="Picture 17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165763" y="135636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18"/>
          <p:cNvSpPr txBox="1">
            <a:spLocks noChangeArrowheads="1"/>
          </p:cNvSpPr>
          <p:nvPr userDrawn="1"/>
        </p:nvSpPr>
        <p:spPr bwMode="auto">
          <a:xfrm>
            <a:off x="14089063" y="135778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latin typeface="Tahoma" charset="0"/>
                <a:cs typeface="+mn-cs"/>
              </a:rPr>
              <a:t>The Broad Institute of MIT and Harvard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 userDrawn="1"/>
        </p:nvCxnSpPr>
        <p:spPr bwMode="auto">
          <a:xfrm flipV="1">
            <a:off x="304800" y="758825"/>
            <a:ext cx="8756650" cy="3175"/>
          </a:xfrm>
          <a:prstGeom prst="line">
            <a:avLst/>
          </a:prstGeom>
          <a:noFill/>
          <a:ln w="19050">
            <a:solidFill>
              <a:srgbClr val="96BBD6"/>
            </a:solidFill>
            <a:round/>
            <a:headEnd/>
            <a:tailEnd/>
          </a:ln>
          <a:effectLst>
            <a:outerShdw blurRad="63500" dist="12700" dir="5400000" algn="t" rotWithShape="0">
              <a:srgbClr val="000000">
                <a:alpha val="25000"/>
              </a:srgbClr>
            </a:outerShdw>
          </a:effectLst>
        </p:spPr>
      </p:cxn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57400" y="106362"/>
            <a:ext cx="8229600" cy="655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l">
              <a:defRPr sz="3600" b="1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0"/>
          <p:cNvSpPr>
            <a:spLocks noChangeArrowheads="1"/>
          </p:cNvSpPr>
          <p:nvPr userDrawn="1"/>
        </p:nvSpPr>
        <p:spPr bwMode="auto">
          <a:xfrm>
            <a:off x="0" y="131064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solidFill>
                <a:prstClr val="black"/>
              </a:solidFill>
              <a:latin typeface="Tahoma" charset="0"/>
            </a:endParaRPr>
          </a:p>
        </p:txBody>
      </p:sp>
      <p:pic>
        <p:nvPicPr>
          <p:cNvPr id="4" name="Picture 11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7860963" y="132588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12"/>
          <p:cNvSpPr txBox="1">
            <a:spLocks noChangeArrowheads="1"/>
          </p:cNvSpPr>
          <p:nvPr userDrawn="1"/>
        </p:nvSpPr>
        <p:spPr bwMode="auto">
          <a:xfrm>
            <a:off x="13784263" y="132730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solidFill>
                  <a:prstClr val="black"/>
                </a:solidFill>
                <a:latin typeface="Tahoma" charset="0"/>
              </a:rPr>
              <a:t>The Broad Institute of MIT and Harvard</a:t>
            </a:r>
          </a:p>
        </p:txBody>
      </p:sp>
      <p:sp>
        <p:nvSpPr>
          <p:cNvPr id="6" name="Rectangle 13"/>
          <p:cNvSpPr>
            <a:spLocks noChangeArrowheads="1"/>
          </p:cNvSpPr>
          <p:nvPr userDrawn="1"/>
        </p:nvSpPr>
        <p:spPr bwMode="auto">
          <a:xfrm>
            <a:off x="152400" y="132588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solidFill>
                <a:prstClr val="black"/>
              </a:solidFill>
              <a:latin typeface="Tahoma" charset="0"/>
            </a:endParaRPr>
          </a:p>
        </p:txBody>
      </p:sp>
      <p:pic>
        <p:nvPicPr>
          <p:cNvPr id="7" name="Picture 14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013363" y="134112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5"/>
          <p:cNvSpPr txBox="1">
            <a:spLocks noChangeArrowheads="1"/>
          </p:cNvSpPr>
          <p:nvPr userDrawn="1"/>
        </p:nvSpPr>
        <p:spPr bwMode="auto">
          <a:xfrm>
            <a:off x="13936663" y="134254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solidFill>
                  <a:prstClr val="black"/>
                </a:solidFill>
                <a:latin typeface="Tahoma" charset="0"/>
              </a:rPr>
              <a:t>The Broad Institute of MIT and Harvard</a:t>
            </a:r>
          </a:p>
        </p:txBody>
      </p:sp>
      <p:sp>
        <p:nvSpPr>
          <p:cNvPr id="9" name="Rectangle 16"/>
          <p:cNvSpPr>
            <a:spLocks noChangeArrowheads="1"/>
          </p:cNvSpPr>
          <p:nvPr userDrawn="1"/>
        </p:nvSpPr>
        <p:spPr bwMode="auto">
          <a:xfrm>
            <a:off x="304800" y="13411200"/>
            <a:ext cx="18288000" cy="609600"/>
          </a:xfrm>
          <a:prstGeom prst="rect">
            <a:avLst/>
          </a:prstGeom>
          <a:solidFill>
            <a:srgbClr val="DFDF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1830388" eaLnBrk="0" hangingPunct="0">
              <a:defRPr/>
            </a:pPr>
            <a:endParaRPr lang="en-US" sz="3500">
              <a:solidFill>
                <a:prstClr val="black"/>
              </a:solidFill>
              <a:latin typeface="Tahoma" charset="0"/>
            </a:endParaRPr>
          </a:p>
        </p:txBody>
      </p:sp>
      <p:pic>
        <p:nvPicPr>
          <p:cNvPr id="10" name="Picture 17" descr="broadlogo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8165763" y="13563600"/>
            <a:ext cx="350837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18"/>
          <p:cNvSpPr txBox="1">
            <a:spLocks noChangeArrowheads="1"/>
          </p:cNvSpPr>
          <p:nvPr userDrawn="1"/>
        </p:nvSpPr>
        <p:spPr bwMode="auto">
          <a:xfrm>
            <a:off x="14089063" y="13577888"/>
            <a:ext cx="3970337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defTabSz="1830388" eaLnBrk="0" hangingPunct="0">
              <a:defRPr/>
            </a:pPr>
            <a:r>
              <a:rPr lang="en-US" sz="1700">
                <a:solidFill>
                  <a:prstClr val="black"/>
                </a:solidFill>
                <a:latin typeface="Tahoma" charset="0"/>
              </a:rPr>
              <a:t>The Broad Institute of MIT and Harvard</a:t>
            </a:r>
          </a:p>
        </p:txBody>
      </p:sp>
      <p:cxnSp>
        <p:nvCxnSpPr>
          <p:cNvPr id="14" name="Straight Connector 13"/>
          <p:cNvCxnSpPr>
            <a:cxnSpLocks noChangeShapeType="1"/>
          </p:cNvCxnSpPr>
          <p:nvPr userDrawn="1"/>
        </p:nvCxnSpPr>
        <p:spPr bwMode="auto">
          <a:xfrm>
            <a:off x="304800" y="758825"/>
            <a:ext cx="8756650" cy="0"/>
          </a:xfrm>
          <a:prstGeom prst="line">
            <a:avLst/>
          </a:prstGeom>
          <a:noFill/>
          <a:ln w="19050">
            <a:solidFill>
              <a:srgbClr val="96BBD6"/>
            </a:solidFill>
            <a:round/>
            <a:headEnd/>
            <a:tailEnd/>
          </a:ln>
          <a:effectLst>
            <a:outerShdw blurRad="63500" dist="12700" dir="5400000" algn="t" rotWithShape="0">
              <a:srgbClr val="000000">
                <a:alpha val="25000"/>
              </a:srgbClr>
            </a:outerShdw>
          </a:effectLst>
        </p:spPr>
      </p:cxn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57400" y="106362"/>
            <a:ext cx="8229600" cy="655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l">
              <a:defRPr sz="3600" b="1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2064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5AD41-A2D5-294C-B0C8-738128269C8A}" type="datetimeFigureOut">
              <a:rPr lang="en-US" smtClean="0"/>
              <a:pPr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1BDA2-37C7-BF49-880D-D78B08B36F4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8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9506"/>
            <a:ext cx="8229600" cy="582381"/>
          </a:xfrm>
        </p:spPr>
        <p:txBody>
          <a:bodyPr>
            <a:noAutofit/>
          </a:bodyPr>
          <a:lstStyle/>
          <a:p>
            <a:r>
              <a:rPr lang="en-US" b="1" dirty="0"/>
              <a:t>Other GenePattern Features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23120" y="1760617"/>
            <a:ext cx="2132657" cy="28034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1031" descr="scatterplot_gridlines_zoomed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96561" y="1770934"/>
            <a:ext cx="3282494" cy="186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cytoscap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3354" y="4067536"/>
            <a:ext cx="2843471" cy="1655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96562" y="3536409"/>
            <a:ext cx="3282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Flow </a:t>
            </a:r>
            <a:r>
              <a:rPr lang="en-US" dirty="0" err="1"/>
              <a:t>Cytometry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96562" y="5665629"/>
            <a:ext cx="3282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Network Analysis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35908" y="4475332"/>
            <a:ext cx="2006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Sequence Variation</a:t>
            </a:r>
          </a:p>
          <a:p>
            <a:pPr algn="ctr"/>
            <a:r>
              <a:rPr lang="en-US" dirty="0"/>
              <a:t>Analysis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90584" y="5296297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Proteomics</a:t>
            </a:r>
          </a:p>
        </p:txBody>
      </p:sp>
    </p:spTree>
    <p:extLst>
      <p:ext uri="{BB962C8B-B14F-4D97-AF65-F5344CB8AC3E}">
        <p14:creationId xmlns:p14="http://schemas.microsoft.com/office/powerpoint/2010/main" val="1151926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26" name="Rectangle 2"/>
          <p:cNvSpPr>
            <a:spLocks noGrp="1" noChangeArrowheads="1"/>
          </p:cNvSpPr>
          <p:nvPr>
            <p:ph type="title"/>
          </p:nvPr>
        </p:nvSpPr>
        <p:spPr>
          <a:xfrm>
            <a:off x="526473" y="221673"/>
            <a:ext cx="7866640" cy="1254703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 err="1">
                <a:ea typeface="ＭＳ Ｐゴシック" charset="-128"/>
              </a:rPr>
              <a:t>FLow</a:t>
            </a:r>
            <a:r>
              <a:rPr lang="en-US" b="1" dirty="0">
                <a:ea typeface="ＭＳ Ｐゴシック" charset="-128"/>
              </a:rPr>
              <a:t> analysis with Automated Multivariate Estimation: FLAME</a:t>
            </a:r>
          </a:p>
        </p:txBody>
      </p:sp>
      <p:sp>
        <p:nvSpPr>
          <p:cNvPr id="513027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2" y="1978819"/>
            <a:ext cx="3641725" cy="3086100"/>
          </a:xfrm>
        </p:spPr>
        <p:txBody>
          <a:bodyPr/>
          <a:lstStyle/>
          <a:p>
            <a:pPr eaLnBrk="1" hangingPunct="1">
              <a:lnSpc>
                <a:spcPct val="70000"/>
              </a:lnSpc>
            </a:pPr>
            <a:r>
              <a:rPr lang="en-US" sz="1800" b="1" dirty="0">
                <a:ea typeface="ＭＳ Ｐゴシック" charset="-128"/>
              </a:rPr>
              <a:t>Clustering</a:t>
            </a:r>
            <a:r>
              <a:rPr lang="en-US" sz="1800" dirty="0">
                <a:ea typeface="ＭＳ Ｐゴシック" charset="-128"/>
              </a:rPr>
              <a:t> – parametric and multivariate mixture modeling of the populations in each FACS sample</a:t>
            </a:r>
          </a:p>
          <a:p>
            <a:pPr eaLnBrk="1" hangingPunct="1">
              <a:lnSpc>
                <a:spcPct val="70000"/>
              </a:lnSpc>
            </a:pPr>
            <a:endParaRPr lang="en-US" sz="1800" dirty="0"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r>
              <a:rPr lang="en-US" sz="1800" b="1" dirty="0">
                <a:solidFill>
                  <a:srgbClr val="000000"/>
                </a:solidFill>
                <a:ea typeface="ＭＳ Ｐゴシック" charset="-128"/>
              </a:rPr>
              <a:t>Meta-clustering</a:t>
            </a:r>
            <a:r>
              <a:rPr lang="en-US" sz="1800" dirty="0">
                <a:ea typeface="ＭＳ Ｐゴシック" charset="-128"/>
              </a:rPr>
              <a:t> – match corresponding populations from multiple samples to compare features of these matching populations</a:t>
            </a:r>
          </a:p>
          <a:p>
            <a:pPr eaLnBrk="1" hangingPunct="1">
              <a:lnSpc>
                <a:spcPct val="70000"/>
              </a:lnSpc>
            </a:pPr>
            <a:endParaRPr lang="en-US" sz="1800" dirty="0"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r>
              <a:rPr lang="en-US" sz="1800" b="1" dirty="0">
                <a:solidFill>
                  <a:srgbClr val="000000"/>
                </a:solidFill>
                <a:ea typeface="ＭＳ Ｐゴシック" charset="-128"/>
              </a:rPr>
              <a:t>Visualization</a:t>
            </a:r>
            <a:endParaRPr lang="en-US" sz="1800" dirty="0">
              <a:solidFill>
                <a:srgbClr val="000000"/>
              </a:solidFill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endParaRPr lang="en-US" sz="1800" dirty="0">
              <a:solidFill>
                <a:srgbClr val="FFFF00"/>
              </a:solidFill>
              <a:ea typeface="ＭＳ Ｐゴシック" charset="-128"/>
            </a:endParaRPr>
          </a:p>
          <a:p>
            <a:pPr eaLnBrk="1" hangingPunct="1">
              <a:lnSpc>
                <a:spcPct val="70000"/>
              </a:lnSpc>
            </a:pPr>
            <a:endParaRPr lang="en-US" sz="1600" dirty="0">
              <a:ea typeface="ＭＳ Ｐゴシック" charset="-128"/>
            </a:endParaRPr>
          </a:p>
          <a:p>
            <a:pPr eaLnBrk="1" hangingPunct="1">
              <a:lnSpc>
                <a:spcPct val="90000"/>
              </a:lnSpc>
            </a:pPr>
            <a:endParaRPr lang="en-US" sz="1600" dirty="0">
              <a:ea typeface="ＭＳ Ｐゴシック" charset="-128"/>
            </a:endParaRPr>
          </a:p>
        </p:txBody>
      </p:sp>
      <p:sp>
        <p:nvSpPr>
          <p:cNvPr id="513028" name="Rectangle 3"/>
          <p:cNvSpPr>
            <a:spLocks noChangeArrowheads="1"/>
          </p:cNvSpPr>
          <p:nvPr/>
        </p:nvSpPr>
        <p:spPr bwMode="auto">
          <a:xfrm>
            <a:off x="3511550" y="1965722"/>
            <a:ext cx="5441950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80000"/>
              </a:lnSpc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r>
              <a:rPr lang="en-US" b="1">
                <a:solidFill>
                  <a:srgbClr val="000000"/>
                </a:solidFill>
                <a:latin typeface="Corbel" pitchFamily="34" charset="0"/>
              </a:rPr>
              <a:t>Feature selection</a:t>
            </a:r>
            <a:r>
              <a:rPr lang="en-US">
                <a:latin typeface="Corbel" pitchFamily="34" charset="0"/>
              </a:rPr>
              <a:t> – identify features that distinguish populations between different classes</a:t>
            </a:r>
          </a:p>
          <a:p>
            <a:pPr marL="342900" indent="-342900">
              <a:lnSpc>
                <a:spcPct val="80000"/>
              </a:lnSpc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endParaRPr lang="en-US">
              <a:latin typeface="Corbel" pitchFamily="34" charset="0"/>
            </a:endParaRPr>
          </a:p>
          <a:p>
            <a:pPr marL="342900" indent="-342900">
              <a:lnSpc>
                <a:spcPct val="80000"/>
              </a:lnSpc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r>
              <a:rPr lang="en-US" b="1">
                <a:solidFill>
                  <a:srgbClr val="000000"/>
                </a:solidFill>
                <a:latin typeface="Corbel" pitchFamily="34" charset="0"/>
              </a:rPr>
              <a:t>Classification</a:t>
            </a:r>
            <a:r>
              <a:rPr lang="en-US">
                <a:latin typeface="Corbel" pitchFamily="34" charset="0"/>
              </a:rPr>
              <a:t> – predict class membership for new samples based on those distinctive features</a:t>
            </a:r>
            <a:endParaRPr lang="en-US" sz="1600">
              <a:latin typeface="Corbel" pitchFamily="34" charset="0"/>
            </a:endParaRPr>
          </a:p>
          <a:p>
            <a:pPr marL="342900" indent="-342900">
              <a:spcBef>
                <a:spcPts val="700"/>
              </a:spcBef>
              <a:buClr>
                <a:schemeClr val="tx2"/>
              </a:buClr>
              <a:buSzPct val="95000"/>
              <a:buFont typeface="Wingdings" pitchFamily="2" charset="2"/>
              <a:buChar char=""/>
            </a:pPr>
            <a:endParaRPr lang="en-US" sz="1600">
              <a:latin typeface="Corbel" pitchFamily="34" charset="0"/>
            </a:endParaRPr>
          </a:p>
        </p:txBody>
      </p:sp>
      <p:pic>
        <p:nvPicPr>
          <p:cNvPr id="513029" name="Picture 1031" descr="scatterplot_gridlines_zoomed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16193" y="3445076"/>
            <a:ext cx="4376921" cy="2390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3030" name="TextBox 6"/>
          <p:cNvSpPr txBox="1">
            <a:spLocks noChangeArrowheads="1"/>
          </p:cNvSpPr>
          <p:nvPr/>
        </p:nvSpPr>
        <p:spPr bwMode="auto">
          <a:xfrm>
            <a:off x="2185718" y="5528074"/>
            <a:ext cx="183047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400" dirty="0" err="1"/>
              <a:t>Pyne</a:t>
            </a:r>
            <a:r>
              <a:rPr lang="en-US" sz="1400" dirty="0"/>
              <a:t> et al., PNAS 2009</a:t>
            </a:r>
          </a:p>
        </p:txBody>
      </p:sp>
    </p:spTree>
    <p:extLst>
      <p:ext uri="{BB962C8B-B14F-4D97-AF65-F5344CB8AC3E}">
        <p14:creationId xmlns:p14="http://schemas.microsoft.com/office/powerpoint/2010/main" val="3721592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53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92727" y="567170"/>
            <a:ext cx="8229600" cy="492125"/>
          </a:xfrm>
        </p:spPr>
        <p:txBody>
          <a:bodyPr>
            <a:noAutofit/>
          </a:bodyPr>
          <a:lstStyle/>
          <a:p>
            <a:r>
              <a:rPr lang="en-US" b="1" dirty="0">
                <a:ea typeface="ＭＳ Ｐゴシック" charset="-128"/>
                <a:cs typeface="ＭＳ Ｐゴシック" charset="-128"/>
              </a:rPr>
              <a:t>Programming Environment</a:t>
            </a:r>
          </a:p>
        </p:txBody>
      </p:sp>
      <p:sp>
        <p:nvSpPr>
          <p:cNvPr id="53453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75676" y="1733384"/>
            <a:ext cx="7196485" cy="4190259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Access any </a:t>
            </a:r>
            <a:r>
              <a:rPr lang="en-US" sz="2800" dirty="0" err="1">
                <a:latin typeface="Arial" charset="0"/>
                <a:ea typeface="ＭＳ Ｐゴシック" charset="-128"/>
                <a:cs typeface="ＭＳ Ｐゴシック" charset="-128"/>
              </a:rPr>
              <a:t>GenePattern</a:t>
            </a: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 module from a programming language</a:t>
            </a:r>
          </a:p>
          <a:p>
            <a:pPr>
              <a:lnSpc>
                <a:spcPct val="90000"/>
              </a:lnSpc>
            </a:pPr>
            <a:endParaRPr lang="en-US" sz="2800" dirty="0">
              <a:latin typeface="Arial" charset="0"/>
              <a:ea typeface="ＭＳ Ｐゴシック" charset="-128"/>
              <a:cs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en-US" sz="2800" dirty="0" err="1">
                <a:latin typeface="Arial" charset="0"/>
                <a:ea typeface="ＭＳ Ｐゴシック" charset="-128"/>
                <a:cs typeface="ＭＳ Ｐゴシック" charset="-128"/>
              </a:rPr>
              <a:t>GenePattern</a:t>
            </a: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 comes with libraries for Java, R, Python, MATLAB</a:t>
            </a:r>
          </a:p>
          <a:p>
            <a:pPr marL="0" indent="0">
              <a:lnSpc>
                <a:spcPct val="90000"/>
              </a:lnSpc>
              <a:buNone/>
            </a:pPr>
            <a:endParaRPr lang="en-US" sz="2800" dirty="0">
              <a:latin typeface="Arial" charset="0"/>
              <a:ea typeface="ＭＳ Ｐゴシック" charset="-128"/>
              <a:cs typeface="ＭＳ Ｐゴシック" charset="-128"/>
            </a:endParaRPr>
          </a:p>
          <a:p>
            <a:pPr>
              <a:lnSpc>
                <a:spcPct val="90000"/>
              </a:lnSpc>
            </a:pP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Call a </a:t>
            </a:r>
            <a:r>
              <a:rPr lang="en-US" sz="2800" dirty="0" err="1">
                <a:latin typeface="Arial" charset="0"/>
                <a:ea typeface="ＭＳ Ｐゴシック" charset="-128"/>
                <a:cs typeface="ＭＳ Ｐゴシック" charset="-128"/>
              </a:rPr>
              <a:t>GenePattern</a:t>
            </a:r>
            <a:r>
              <a:rPr lang="en-US" sz="2800" dirty="0">
                <a:latin typeface="Arial" charset="0"/>
                <a:ea typeface="ＭＳ Ｐゴシック" charset="-128"/>
                <a:cs typeface="ＭＳ Ｐゴシック" charset="-128"/>
              </a:rPr>
              <a:t> analysis transparently - like calling a function</a:t>
            </a:r>
          </a:p>
        </p:txBody>
      </p:sp>
    </p:spTree>
    <p:extLst>
      <p:ext uri="{BB962C8B-B14F-4D97-AF65-F5344CB8AC3E}">
        <p14:creationId xmlns:p14="http://schemas.microsoft.com/office/powerpoint/2010/main" val="259533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61697" y="444500"/>
            <a:ext cx="8229600" cy="492125"/>
          </a:xfrm>
        </p:spPr>
        <p:txBody>
          <a:bodyPr>
            <a:noAutofit/>
          </a:bodyPr>
          <a:lstStyle/>
          <a:p>
            <a:r>
              <a:rPr lang="en-US" b="1" dirty="0" smtClean="0">
                <a:latin typeface="Arial" charset="0"/>
                <a:ea typeface="ＭＳ Ｐゴシック" charset="-128"/>
                <a:cs typeface="ＭＳ Ｐゴシック" charset="-128"/>
              </a:rPr>
              <a:t>Server Administration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645" y="1545908"/>
            <a:ext cx="6071704" cy="42790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ounded Rectangle 1"/>
          <p:cNvSpPr/>
          <p:nvPr/>
        </p:nvSpPr>
        <p:spPr>
          <a:xfrm>
            <a:off x="4619061" y="2129957"/>
            <a:ext cx="753496" cy="286569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271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09695" y="345498"/>
            <a:ext cx="8777287" cy="492125"/>
          </a:xfrm>
        </p:spPr>
        <p:txBody>
          <a:bodyPr>
            <a:noAutofit/>
          </a:bodyPr>
          <a:lstStyle/>
          <a:p>
            <a:pPr algn="ctr"/>
            <a:r>
              <a:rPr lang="en-US" b="1" dirty="0" err="1" smtClean="0">
                <a:ea typeface="ＭＳ Ｐゴシック" charset="-128"/>
                <a:cs typeface="ＭＳ Ｐゴシック" charset="-128"/>
              </a:rPr>
              <a:t>GParc</a:t>
            </a:r>
            <a:r>
              <a:rPr lang="en-US" b="1" dirty="0" smtClean="0">
                <a:ea typeface="ＭＳ Ｐゴシック" charset="-128"/>
                <a:cs typeface="ＭＳ Ｐゴシック" charset="-128"/>
              </a:rPr>
              <a:t>: the GenePattern Archive</a:t>
            </a:r>
            <a:endParaRPr lang="en-US" b="1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32483" name="Rectangle 5"/>
          <p:cNvSpPr>
            <a:spLocks noGrp="1" noChangeArrowheads="1"/>
          </p:cNvSpPr>
          <p:nvPr>
            <p:ph type="body" idx="4294967295"/>
          </p:nvPr>
        </p:nvSpPr>
        <p:spPr>
          <a:xfrm>
            <a:off x="5287963" y="1885950"/>
            <a:ext cx="3856037" cy="3886200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Find and download modules contributed by the worldwide GenePattern community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Share your own modules easily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Tag and comment on modules</a:t>
            </a:r>
          </a:p>
          <a:p>
            <a:pPr marL="406400" indent="-177800">
              <a:lnSpc>
                <a:spcPct val="90000"/>
              </a:lnSpc>
              <a:spcAft>
                <a:spcPts val="1200"/>
              </a:spcAft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</a:rPr>
              <a:t>Get module updates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27" y="1873425"/>
            <a:ext cx="4730067" cy="33852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391828" y="5675192"/>
            <a:ext cx="825736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 smtClean="0"/>
              <a:t>www.gparc.org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55414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Shape 4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443880"/>
            <a:ext cx="1113840" cy="116172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Shape 495"/>
          <p:cNvSpPr txBox="1"/>
          <p:nvPr/>
        </p:nvSpPr>
        <p:spPr>
          <a:xfrm>
            <a:off x="1737360" y="222840"/>
            <a:ext cx="6949440" cy="146952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en-US" sz="4400" b="0" strike="noStrike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Publish Your Notebooks</a:t>
            </a:r>
          </a:p>
        </p:txBody>
      </p:sp>
      <p:sp>
        <p:nvSpPr>
          <p:cNvPr id="496" name="Shape 496"/>
          <p:cNvSpPr txBox="1"/>
          <p:nvPr/>
        </p:nvSpPr>
        <p:spPr>
          <a:xfrm>
            <a:off x="1470240" y="1474560"/>
            <a:ext cx="7347960" cy="39772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432000" marR="0" lvl="0" indent="-324000" algn="l" rtl="0">
              <a:spcBef>
                <a:spcPts val="0"/>
              </a:spcBef>
              <a:buClr>
                <a:srgbClr val="050505"/>
              </a:buClr>
              <a:buSzPts val="700"/>
              <a:buFont typeface="Noto Sans Symbols"/>
              <a:buChar char="●"/>
            </a:pPr>
            <a:r>
              <a:rPr lang="en-US" sz="2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will be able to publish your own notebooks to the GenePattern Notebook Repository.</a:t>
            </a:r>
          </a:p>
          <a:p>
            <a:pPr marL="432000" marR="0" lvl="0" indent="-324000" algn="l" rtl="0">
              <a:spcBef>
                <a:spcPts val="0"/>
              </a:spcBef>
              <a:buClr>
                <a:srgbClr val="050505"/>
              </a:buClr>
              <a:buSzPts val="700"/>
              <a:buFont typeface="Noto Sans Symbols"/>
              <a:buChar char="●"/>
            </a:pPr>
            <a:r>
              <a:rPr lang="en-US" sz="2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Share notebooks with others.</a:t>
            </a:r>
          </a:p>
        </p:txBody>
      </p:sp>
      <p:pic>
        <p:nvPicPr>
          <p:cNvPr id="497" name="Shape 49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37360" y="3252960"/>
            <a:ext cx="7132320" cy="33832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6340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/>
        </p:nvSpPr>
        <p:spPr>
          <a:xfrm>
            <a:off x="1737360" y="222840"/>
            <a:ext cx="6949440" cy="78895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4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GenePattern Python Library</a:t>
            </a:r>
          </a:p>
        </p:txBody>
      </p:sp>
      <p:pic>
        <p:nvPicPr>
          <p:cNvPr id="284" name="Shape 2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112778"/>
            <a:ext cx="1113144" cy="1161004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Shape 285"/>
          <p:cNvSpPr txBox="1"/>
          <p:nvPr/>
        </p:nvSpPr>
        <p:spPr>
          <a:xfrm>
            <a:off x="1469880" y="1107366"/>
            <a:ext cx="7347960" cy="155633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558800" marR="0" lvl="0" indent="-457200" algn="l" rtl="0">
              <a:spcBef>
                <a:spcPts val="0"/>
              </a:spcBef>
              <a:buClr>
                <a:srgbClr val="050505"/>
              </a:buClr>
              <a:buSzPct val="25000"/>
              <a:buFont typeface="Arial"/>
              <a:buChar char="•"/>
            </a:pPr>
            <a:r>
              <a:rPr lang="en-US" sz="2800" b="0" strike="noStrike" dirty="0" smtClean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Control a GenePattern server via Python</a:t>
            </a:r>
            <a:endParaRPr lang="en-US" sz="2800" b="0" strike="noStrike" dirty="0">
              <a:solidFill>
                <a:srgbClr val="05050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8800" marR="0" lvl="0" indent="-457200" algn="l" rtl="0">
              <a:spcBef>
                <a:spcPts val="0"/>
              </a:spcBef>
              <a:buClr>
                <a:srgbClr val="050505"/>
              </a:buClr>
              <a:buSzPct val="25000"/>
              <a:buFont typeface="Arial"/>
              <a:buChar char="•"/>
            </a:pPr>
            <a:r>
              <a:rPr lang="en-US" sz="2800" b="0" strike="noStrike" dirty="0">
                <a:solidFill>
                  <a:srgbClr val="050505"/>
                </a:solidFill>
                <a:latin typeface="Arial"/>
                <a:ea typeface="Arial"/>
                <a:cs typeface="Arial"/>
                <a:sym typeface="Arial"/>
              </a:rPr>
              <a:t>Automatic integration with GenePattern cell data</a:t>
            </a:r>
          </a:p>
        </p:txBody>
      </p:sp>
      <p:sp>
        <p:nvSpPr>
          <p:cNvPr id="286" name="Shape 286"/>
          <p:cNvSpPr/>
          <p:nvPr/>
        </p:nvSpPr>
        <p:spPr>
          <a:xfrm>
            <a:off x="1737360" y="2663703"/>
            <a:ext cx="7080480" cy="3675495"/>
          </a:xfrm>
          <a:prstGeom prst="rect">
            <a:avLst/>
          </a:prstGeom>
          <a:solidFill>
            <a:schemeClr val="tx1"/>
          </a:solidFill>
          <a:ln w="9525" cap="flat" cmpd="sng">
            <a:solidFill>
              <a:srgbClr val="3465A4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import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</a:t>
            </a:r>
            <a:endParaRPr lang="en-US" sz="1100" b="0" strike="noStrike" dirty="0">
              <a:solidFill>
                <a:schemeClr val="bg1"/>
              </a:solidFill>
              <a:latin typeface="Courier"/>
              <a:ea typeface="Lemon"/>
              <a:cs typeface="Courier"/>
              <a:sym typeface="Lemon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Create a GenePattern server proxy instance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gp.GPServer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('http://localhost:8080/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','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myusername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', '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mypassword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')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Obtain </a:t>
            </a:r>
            <a:r>
              <a:rPr lang="en-US" sz="1100" b="0" strike="noStrike" dirty="0" err="1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GPTask</a:t>
            </a: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 by module name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gp.GPTask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, 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PreprocessDataset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Load module parameter data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module.param_load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Create a job specification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module.make_job_spec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Upload a file to the server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uploaded_file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gpserver.upload_file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file_name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", "/path/to/the/file/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file_name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")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job_spec.set_parameter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("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input.filename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",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uploaded_file.get_url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())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000" b="0" strike="noStrike" dirty="0">
              <a:solidFill>
                <a:schemeClr val="bg1"/>
              </a:solidFill>
              <a:latin typeface="Courier"/>
              <a:ea typeface="Arial"/>
              <a:cs typeface="Courier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rgbClr val="FFFF00"/>
                </a:solidFill>
                <a:latin typeface="Courier"/>
                <a:ea typeface="Lemon"/>
                <a:cs typeface="Courier"/>
                <a:sym typeface="Lemon"/>
              </a:rPr>
              <a:t># Submit the job to the GenePattern server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 = 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gpserver.run_job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(</a:t>
            </a:r>
            <a:r>
              <a:rPr lang="en-US" sz="1100" b="0" strike="noStrike" dirty="0" err="1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job_spec</a:t>
            </a:r>
            <a:r>
              <a:rPr lang="en-US" sz="1100" b="0" strike="noStrike" dirty="0">
                <a:solidFill>
                  <a:schemeClr val="bg1"/>
                </a:solidFill>
                <a:latin typeface="Courier"/>
                <a:ea typeface="Lemon"/>
                <a:cs typeface="Courier"/>
                <a:sym typeface="Lemon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16376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927" y="407818"/>
            <a:ext cx="8229600" cy="522890"/>
          </a:xfrm>
        </p:spPr>
        <p:txBody>
          <a:bodyPr>
            <a:noAutofit/>
          </a:bodyPr>
          <a:lstStyle/>
          <a:p>
            <a:r>
              <a:rPr lang="en-US" b="1" dirty="0"/>
              <a:t>RNA-</a:t>
            </a:r>
            <a:r>
              <a:rPr lang="en-US" b="1" dirty="0" err="1"/>
              <a:t>Seq</a:t>
            </a:r>
            <a:r>
              <a:rPr lang="en-US" b="1" dirty="0"/>
              <a:t> in </a:t>
            </a:r>
            <a:r>
              <a:rPr lang="en-US" b="1" dirty="0" err="1"/>
              <a:t>GenePattern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942" y="1083062"/>
            <a:ext cx="6053569" cy="451141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1148759" y="5746835"/>
            <a:ext cx="68139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www.genepattern.org</a:t>
            </a:r>
            <a:r>
              <a:rPr lang="en-US" sz="2400" dirty="0"/>
              <a:t>/</a:t>
            </a:r>
            <a:r>
              <a:rPr lang="en-US" sz="2400" dirty="0" err="1"/>
              <a:t>rna</a:t>
            </a:r>
            <a:r>
              <a:rPr lang="en-US" sz="2400" dirty="0"/>
              <a:t>-</a:t>
            </a:r>
            <a:r>
              <a:rPr lang="en-US" sz="2400" dirty="0" err="1"/>
              <a:t>seq</a:t>
            </a:r>
            <a:r>
              <a:rPr lang="en-US" sz="2400" dirty="0"/>
              <a:t>-analysis</a:t>
            </a:r>
          </a:p>
        </p:txBody>
      </p:sp>
    </p:spTree>
    <p:extLst>
      <p:ext uri="{BB962C8B-B14F-4D97-AF65-F5344CB8AC3E}">
        <p14:creationId xmlns:p14="http://schemas.microsoft.com/office/powerpoint/2010/main" val="3428804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9"/>
          <p:cNvSpPr>
            <a:spLocks noChangeArrowheads="1"/>
          </p:cNvSpPr>
          <p:nvPr/>
        </p:nvSpPr>
        <p:spPr bwMode="auto">
          <a:xfrm>
            <a:off x="0" y="471777"/>
            <a:ext cx="9048750" cy="784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5700" tIns="22850" rIns="45700" bIns="22850">
            <a:spAutoFit/>
          </a:bodyPr>
          <a:lstStyle/>
          <a:p>
            <a:pPr algn="ctr"/>
            <a:r>
              <a:rPr lang="en-US" sz="2400" b="1" dirty="0">
                <a:latin typeface="Calibri" charset="0"/>
                <a:ea typeface="ヒラギノ角ゴ Pro W3" charset="0"/>
                <a:cs typeface="ヒラギノ角ゴ Pro W3" charset="0"/>
              </a:rPr>
              <a:t>Modules Supporting RNA-</a:t>
            </a:r>
            <a:r>
              <a:rPr lang="en-US" sz="2400" b="1" dirty="0" err="1">
                <a:latin typeface="Calibri" charset="0"/>
                <a:ea typeface="ヒラギノ角ゴ Pro W3" charset="0"/>
                <a:cs typeface="ヒラギノ角ゴ Pro W3" charset="0"/>
              </a:rPr>
              <a:t>Seq</a:t>
            </a:r>
            <a:r>
              <a:rPr lang="en-US" sz="2400" b="1" dirty="0">
                <a:latin typeface="Calibri" charset="0"/>
                <a:ea typeface="ヒラギノ角ゴ Pro W3" charset="0"/>
                <a:cs typeface="ヒラギノ角ゴ Pro W3" charset="0"/>
              </a:rPr>
              <a:t> </a:t>
            </a:r>
          </a:p>
          <a:p>
            <a:pPr algn="ctr"/>
            <a:r>
              <a:rPr lang="en-US" sz="2400" b="1" dirty="0">
                <a:latin typeface="Calibri" charset="0"/>
                <a:ea typeface="ヒラギノ角ゴ Pro W3" charset="0"/>
                <a:cs typeface="ヒラギノ角ゴ Pro W3" charset="0"/>
              </a:rPr>
              <a:t>Differential Expression Workflow in </a:t>
            </a:r>
            <a:r>
              <a:rPr lang="en-US" sz="2400" b="1" dirty="0" err="1">
                <a:latin typeface="Calibri" charset="0"/>
                <a:ea typeface="ヒラギノ角ゴ Pro W3" charset="0"/>
                <a:cs typeface="ヒラギノ角ゴ Pro W3" charset="0"/>
              </a:rPr>
              <a:t>GenePattern</a:t>
            </a:r>
            <a:r>
              <a:rPr lang="en-US" sz="2400" b="1" dirty="0">
                <a:latin typeface="Calibri" charset="0"/>
                <a:ea typeface="ヒラギノ角ゴ Pro W3" charset="0"/>
                <a:cs typeface="ヒラギノ角ゴ Pro W3" charset="0"/>
              </a:rPr>
              <a:t> </a:t>
            </a:r>
          </a:p>
        </p:txBody>
      </p:sp>
      <p:sp>
        <p:nvSpPr>
          <p:cNvPr id="5" name="Rounded Rectangle 4"/>
          <p:cNvSpPr>
            <a:spLocks noChangeArrowheads="1"/>
          </p:cNvSpPr>
          <p:nvPr/>
        </p:nvSpPr>
        <p:spPr bwMode="auto">
          <a:xfrm>
            <a:off x="1311275" y="293489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Read Alignment / Splice Detection</a:t>
            </a:r>
          </a:p>
        </p:txBody>
      </p:sp>
      <p:sp>
        <p:nvSpPr>
          <p:cNvPr id="6" name="Rounded Rectangle 5"/>
          <p:cNvSpPr>
            <a:spLocks noChangeArrowheads="1"/>
          </p:cNvSpPr>
          <p:nvPr/>
        </p:nvSpPr>
        <p:spPr bwMode="auto">
          <a:xfrm>
            <a:off x="1311275" y="390763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 err="1">
                <a:solidFill>
                  <a:schemeClr val="lt1"/>
                </a:solidFill>
              </a:rPr>
              <a:t>Transcriptome</a:t>
            </a:r>
            <a:r>
              <a:rPr lang="en-US" sz="1400" dirty="0">
                <a:solidFill>
                  <a:schemeClr val="lt1"/>
                </a:solidFill>
              </a:rPr>
              <a:t> Assembly</a:t>
            </a:r>
          </a:p>
        </p:txBody>
      </p:sp>
      <p:sp>
        <p:nvSpPr>
          <p:cNvPr id="7" name="Rounded Rectangle 6"/>
          <p:cNvSpPr>
            <a:spLocks noChangeArrowheads="1"/>
          </p:cNvSpPr>
          <p:nvPr/>
        </p:nvSpPr>
        <p:spPr bwMode="auto">
          <a:xfrm>
            <a:off x="1311275" y="439340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Summarization / Quantitation</a:t>
            </a:r>
          </a:p>
        </p:txBody>
      </p:sp>
      <p:sp>
        <p:nvSpPr>
          <p:cNvPr id="8" name="Rounded Rectangle 7"/>
          <p:cNvSpPr>
            <a:spLocks noChangeArrowheads="1"/>
          </p:cNvSpPr>
          <p:nvPr/>
        </p:nvSpPr>
        <p:spPr bwMode="auto">
          <a:xfrm>
            <a:off x="1311275" y="487918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Normalization</a:t>
            </a:r>
          </a:p>
        </p:txBody>
      </p:sp>
      <p:sp>
        <p:nvSpPr>
          <p:cNvPr id="9" name="Rounded Rectangle 8"/>
          <p:cNvSpPr>
            <a:spLocks noChangeArrowheads="1"/>
          </p:cNvSpPr>
          <p:nvPr/>
        </p:nvSpPr>
        <p:spPr bwMode="auto">
          <a:xfrm>
            <a:off x="1311275" y="1963342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QC: raw sequence reads</a:t>
            </a:r>
          </a:p>
        </p:txBody>
      </p:sp>
      <p:sp>
        <p:nvSpPr>
          <p:cNvPr id="10" name="Rounded Rectangle 9"/>
          <p:cNvSpPr>
            <a:spLocks noChangeArrowheads="1"/>
          </p:cNvSpPr>
          <p:nvPr/>
        </p:nvSpPr>
        <p:spPr bwMode="auto">
          <a:xfrm>
            <a:off x="1311275" y="244911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Trimming/Filtering</a:t>
            </a:r>
          </a:p>
        </p:txBody>
      </p:sp>
      <p:sp>
        <p:nvSpPr>
          <p:cNvPr id="11" name="Rounded Rectangle 10"/>
          <p:cNvSpPr>
            <a:spLocks noChangeArrowheads="1"/>
          </p:cNvSpPr>
          <p:nvPr/>
        </p:nvSpPr>
        <p:spPr bwMode="auto">
          <a:xfrm>
            <a:off x="1311275" y="536495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Differential Expression Analysis</a:t>
            </a:r>
          </a:p>
        </p:txBody>
      </p:sp>
      <p:sp>
        <p:nvSpPr>
          <p:cNvPr id="12" name="Rounded Rectangle 11"/>
          <p:cNvSpPr>
            <a:spLocks noChangeArrowheads="1"/>
          </p:cNvSpPr>
          <p:nvPr/>
        </p:nvSpPr>
        <p:spPr bwMode="auto">
          <a:xfrm>
            <a:off x="1311275" y="3420667"/>
            <a:ext cx="2197100" cy="390525"/>
          </a:xfrm>
          <a:prstGeom prst="roundRect">
            <a:avLst>
              <a:gd name="adj" fmla="val 16667"/>
            </a:avLst>
          </a:prstGeom>
          <a:solidFill>
            <a:srgbClr val="17375E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QC: aligned reads</a:t>
            </a:r>
          </a:p>
        </p:txBody>
      </p:sp>
      <p:sp>
        <p:nvSpPr>
          <p:cNvPr id="14" name="Rounded Rectangle 13"/>
          <p:cNvSpPr>
            <a:spLocks noChangeArrowheads="1"/>
          </p:cNvSpPr>
          <p:nvPr/>
        </p:nvSpPr>
        <p:spPr bwMode="auto">
          <a:xfrm>
            <a:off x="5948363" y="4385073"/>
            <a:ext cx="2197100" cy="1370409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marL="365760" algn="ctr">
              <a:defRPr/>
            </a:pPr>
            <a:r>
              <a:rPr lang="en-US" sz="1400" dirty="0" err="1">
                <a:solidFill>
                  <a:schemeClr val="lt1"/>
                </a:solidFill>
              </a:rPr>
              <a:t>Cuffdiff</a:t>
            </a:r>
            <a:r>
              <a:rPr lang="en-US" sz="1400" dirty="0">
                <a:solidFill>
                  <a:schemeClr val="lt1"/>
                </a:solidFill>
              </a:rPr>
              <a:t> and         </a:t>
            </a:r>
            <a:r>
              <a:rPr lang="en-US" sz="1400" dirty="0" err="1" smtClean="0">
                <a:solidFill>
                  <a:schemeClr val="lt1"/>
                </a:solidFill>
              </a:rPr>
              <a:t>CummeRbund</a:t>
            </a:r>
            <a:endParaRPr lang="en-US" sz="1400" dirty="0" smtClean="0">
              <a:solidFill>
                <a:schemeClr val="lt1"/>
              </a:solidFill>
            </a:endParaRPr>
          </a:p>
          <a:p>
            <a:pPr marL="365760" algn="ctr">
              <a:defRPr/>
            </a:pPr>
            <a:r>
              <a:rPr lang="en-US" sz="1400" dirty="0" smtClean="0">
                <a:solidFill>
                  <a:schemeClr val="lt1"/>
                </a:solidFill>
              </a:rPr>
              <a:t>DESeq2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9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4921768"/>
            <a:ext cx="311398" cy="297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Rounded Rectangle 16"/>
          <p:cNvSpPr>
            <a:spLocks noChangeArrowheads="1"/>
          </p:cNvSpPr>
          <p:nvPr/>
        </p:nvSpPr>
        <p:spPr bwMode="auto">
          <a:xfrm>
            <a:off x="5948363" y="2468167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 </a:t>
            </a:r>
            <a:r>
              <a:rPr lang="en-US" sz="1400" dirty="0" err="1">
                <a:solidFill>
                  <a:schemeClr val="lt1"/>
                </a:solidFill>
              </a:rPr>
              <a:t>Trimmomatic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7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2529039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Rounded Rectangle 19"/>
          <p:cNvSpPr>
            <a:spLocks noChangeArrowheads="1"/>
          </p:cNvSpPr>
          <p:nvPr/>
        </p:nvSpPr>
        <p:spPr bwMode="auto">
          <a:xfrm>
            <a:off x="5948363" y="1963342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 </a:t>
            </a:r>
            <a:r>
              <a:rPr lang="en-US" sz="1400" dirty="0" err="1">
                <a:solidFill>
                  <a:schemeClr val="lt1"/>
                </a:solidFill>
              </a:rPr>
              <a:t>FastQC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5" name="Picture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2024214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ounded Rectangle 22"/>
          <p:cNvSpPr>
            <a:spLocks noChangeArrowheads="1"/>
          </p:cNvSpPr>
          <p:nvPr/>
        </p:nvSpPr>
        <p:spPr bwMode="auto">
          <a:xfrm>
            <a:off x="5948363" y="2934892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</a:t>
            </a:r>
            <a:r>
              <a:rPr lang="en-US" sz="1400" dirty="0" err="1">
                <a:solidFill>
                  <a:schemeClr val="lt1"/>
                </a:solidFill>
              </a:rPr>
              <a:t>TopHat</a:t>
            </a:r>
            <a:endParaRPr lang="en-US" sz="1400" dirty="0">
              <a:solidFill>
                <a:schemeClr val="lt1"/>
              </a:solidFill>
            </a:endParaRPr>
          </a:p>
        </p:txBody>
      </p:sp>
      <p:pic>
        <p:nvPicPr>
          <p:cNvPr id="10273" name="Picture 5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2995764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ounded Rectangle 25"/>
          <p:cNvSpPr>
            <a:spLocks noChangeArrowheads="1"/>
          </p:cNvSpPr>
          <p:nvPr/>
        </p:nvSpPr>
        <p:spPr bwMode="auto">
          <a:xfrm>
            <a:off x="5948363" y="3395664"/>
            <a:ext cx="2197100" cy="401241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    </a:t>
            </a:r>
            <a:r>
              <a:rPr lang="en-US" sz="1400" dirty="0" err="1">
                <a:solidFill>
                  <a:schemeClr val="lt1"/>
                </a:solidFill>
              </a:rPr>
              <a:t>RNASeQC</a:t>
            </a:r>
            <a:r>
              <a:rPr lang="en-US" sz="1400" dirty="0">
                <a:solidFill>
                  <a:schemeClr val="lt1"/>
                </a:solidFill>
              </a:rPr>
              <a:t>, IGV</a:t>
            </a:r>
          </a:p>
        </p:txBody>
      </p:sp>
      <p:pic>
        <p:nvPicPr>
          <p:cNvPr id="10271" name="Picture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3456536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Rounded Rectangle 28"/>
          <p:cNvSpPr>
            <a:spLocks noChangeArrowheads="1"/>
          </p:cNvSpPr>
          <p:nvPr/>
        </p:nvSpPr>
        <p:spPr bwMode="auto">
          <a:xfrm>
            <a:off x="5948363" y="3854054"/>
            <a:ext cx="2197100" cy="401240"/>
          </a:xfrm>
          <a:prstGeom prst="roundRect">
            <a:avLst>
              <a:gd name="adj" fmla="val 16667"/>
            </a:avLst>
          </a:prstGeom>
          <a:solidFill>
            <a:srgbClr val="953735"/>
          </a:solidFill>
          <a:ln w="9525">
            <a:solidFill>
              <a:srgbClr val="4A7EBB"/>
            </a:solidFill>
            <a:round/>
            <a:headEnd/>
            <a:tailEnd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lt1"/>
                </a:solidFill>
              </a:rPr>
              <a:t>   Cufflinks and     </a:t>
            </a:r>
            <a:r>
              <a:rPr lang="en-US" sz="1400" dirty="0" err="1">
                <a:solidFill>
                  <a:schemeClr val="lt1"/>
                </a:solidFill>
              </a:rPr>
              <a:t>Cuffmerge</a:t>
            </a:r>
            <a:r>
              <a:rPr lang="en-US" sz="1400" dirty="0">
                <a:solidFill>
                  <a:schemeClr val="lt1"/>
                </a:solidFill>
              </a:rPr>
              <a:t>   </a:t>
            </a:r>
          </a:p>
        </p:txBody>
      </p:sp>
      <p:pic>
        <p:nvPicPr>
          <p:cNvPr id="10269" name="Picture 6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429" y="3914926"/>
            <a:ext cx="311398" cy="27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1" name="Straight Arrow Connector 30"/>
          <p:cNvCxnSpPr/>
          <p:nvPr/>
        </p:nvCxnSpPr>
        <p:spPr>
          <a:xfrm>
            <a:off x="3717927" y="2153841"/>
            <a:ext cx="1939925" cy="8334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717927" y="2657476"/>
            <a:ext cx="1939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717927" y="3152776"/>
            <a:ext cx="1939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717927" y="3579020"/>
            <a:ext cx="1939925" cy="833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3717927" y="4082654"/>
            <a:ext cx="1939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4098927" y="5088732"/>
            <a:ext cx="1558925" cy="9525"/>
          </a:xfrm>
          <a:prstGeom prst="straightConnector1">
            <a:avLst/>
          </a:prstGeom>
          <a:ln cap="flat">
            <a:solidFill>
              <a:schemeClr val="accent6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ight Brace 36"/>
          <p:cNvSpPr>
            <a:spLocks/>
          </p:cNvSpPr>
          <p:nvPr/>
        </p:nvSpPr>
        <p:spPr bwMode="auto">
          <a:xfrm>
            <a:off x="3646488" y="4419602"/>
            <a:ext cx="304800" cy="1335881"/>
          </a:xfrm>
          <a:prstGeom prst="rightBrace">
            <a:avLst>
              <a:gd name="adj1" fmla="val 8333"/>
              <a:gd name="adj2" fmla="val 50000"/>
            </a:avLst>
          </a:prstGeom>
          <a:noFill/>
          <a:ln w="25400">
            <a:solidFill>
              <a:srgbClr val="F79646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>
              <a:defRPr/>
            </a:pPr>
            <a:endParaRPr lang="en-US" sz="1400"/>
          </a:p>
        </p:txBody>
      </p:sp>
      <p:sp>
        <p:nvSpPr>
          <p:cNvPr id="10264" name="TextBox 21505"/>
          <p:cNvSpPr txBox="1">
            <a:spLocks noChangeArrowheads="1"/>
          </p:cNvSpPr>
          <p:nvPr/>
        </p:nvSpPr>
        <p:spPr bwMode="auto">
          <a:xfrm>
            <a:off x="8335963" y="2911080"/>
            <a:ext cx="31115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360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</a:t>
            </a:r>
          </a:p>
        </p:txBody>
      </p:sp>
      <p:sp>
        <p:nvSpPr>
          <p:cNvPr id="10265" name="TextBox 75"/>
          <p:cNvSpPr txBox="1">
            <a:spLocks noChangeArrowheads="1"/>
          </p:cNvSpPr>
          <p:nvPr/>
        </p:nvSpPr>
        <p:spPr bwMode="auto">
          <a:xfrm>
            <a:off x="8335963" y="3811192"/>
            <a:ext cx="31115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360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</a:t>
            </a:r>
          </a:p>
        </p:txBody>
      </p:sp>
      <p:sp>
        <p:nvSpPr>
          <p:cNvPr id="10266" name="TextBox 76"/>
          <p:cNvSpPr txBox="1">
            <a:spLocks noChangeArrowheads="1"/>
          </p:cNvSpPr>
          <p:nvPr/>
        </p:nvSpPr>
        <p:spPr bwMode="auto">
          <a:xfrm>
            <a:off x="8335963" y="4847036"/>
            <a:ext cx="31115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360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</a:t>
            </a:r>
          </a:p>
        </p:txBody>
      </p:sp>
      <p:sp>
        <p:nvSpPr>
          <p:cNvPr id="10267" name="TextBox 77"/>
          <p:cNvSpPr txBox="1">
            <a:spLocks noChangeArrowheads="1"/>
          </p:cNvSpPr>
          <p:nvPr/>
        </p:nvSpPr>
        <p:spPr bwMode="auto">
          <a:xfrm>
            <a:off x="7100888" y="1584010"/>
            <a:ext cx="194786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1800" dirty="0">
                <a:solidFill>
                  <a:srgbClr val="FF0000"/>
                </a:solidFill>
                <a:latin typeface="Arial" charset="0"/>
                <a:ea typeface="ヒラギノ角ゴ Pro W3" charset="0"/>
                <a:cs typeface="ヒラギノ角ゴ Pro W3" charset="0"/>
              </a:rPr>
              <a:t>* Tuxedo Suite</a:t>
            </a:r>
          </a:p>
        </p:txBody>
      </p:sp>
    </p:spTree>
    <p:extLst>
      <p:ext uri="{BB962C8B-B14F-4D97-AF65-F5344CB8AC3E}">
        <p14:creationId xmlns:p14="http://schemas.microsoft.com/office/powerpoint/2010/main" val="136127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449263" y="442523"/>
            <a:ext cx="8229600" cy="548079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/>
              <a:t>Proteomics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>
          <a:xfrm>
            <a:off x="427038" y="1667678"/>
            <a:ext cx="8489950" cy="4205676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400" dirty="0" err="1">
                <a:solidFill>
                  <a:srgbClr val="0D0D0D"/>
                </a:solidFill>
              </a:rPr>
              <a:t>PePPER</a:t>
            </a:r>
            <a:r>
              <a:rPr lang="en-US" sz="2400" dirty="0">
                <a:solidFill>
                  <a:srgbClr val="0D0D0D"/>
                </a:solidFill>
              </a:rPr>
              <a:t>: Landmark detection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determine the likely identification of an unknown peak based on its relative location to known peaks.</a:t>
            </a:r>
            <a:endParaRPr lang="en-US" sz="20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endParaRPr lang="en-US" sz="24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 err="1">
                <a:solidFill>
                  <a:srgbClr val="0D0D0D"/>
                </a:solidFill>
              </a:rPr>
              <a:t>ESPPredictor</a:t>
            </a:r>
            <a:endParaRPr lang="en-US" sz="2400" dirty="0">
              <a:solidFill>
                <a:srgbClr val="0D0D0D"/>
              </a:solidFill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solidFill>
                  <a:srgbClr val="0D0D0D"/>
                </a:solidFill>
              </a:rPr>
              <a:t>Determine optimal peptides for mass spec assay development</a:t>
            </a:r>
          </a:p>
          <a:p>
            <a:pPr lvl="1" eaLnBrk="1" hangingPunct="1">
              <a:lnSpc>
                <a:spcPct val="80000"/>
              </a:lnSpc>
            </a:pPr>
            <a:endParaRPr lang="en-US" sz="20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 err="1">
                <a:solidFill>
                  <a:srgbClr val="0D0D0D"/>
                </a:solidFill>
              </a:rPr>
              <a:t>AuDIT</a:t>
            </a:r>
            <a:endParaRPr lang="en-US" sz="2000" dirty="0">
              <a:solidFill>
                <a:srgbClr val="0D0D0D"/>
              </a:solidFill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solidFill>
                  <a:srgbClr val="0D0D0D"/>
                </a:solidFill>
              </a:rPr>
              <a:t>Automated Detection of Inaccurate and Imprecise Transitions in Quantitative Assays of Peptides by Multiple Reaction Monitoring Mass Spectrometry</a:t>
            </a:r>
          </a:p>
          <a:p>
            <a:pPr lvl="1" eaLnBrk="1" hangingPunct="1">
              <a:lnSpc>
                <a:spcPct val="80000"/>
              </a:lnSpc>
              <a:buFont typeface="Wingdings" pitchFamily="2" charset="2"/>
              <a:buNone/>
            </a:pPr>
            <a:endParaRPr lang="en-US" sz="1800" dirty="0">
              <a:solidFill>
                <a:srgbClr val="0D0D0D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>
                <a:solidFill>
                  <a:srgbClr val="0D0D0D"/>
                </a:solidFill>
              </a:rPr>
              <a:t>Spectrum analysis pipeline (MALDI/SELDI)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>
                <a:solidFill>
                  <a:srgbClr val="0D0D0D"/>
                </a:solidFill>
              </a:rPr>
              <a:t>Noise removal, Peak detection, Spectrum comparison</a:t>
            </a:r>
          </a:p>
          <a:p>
            <a:pPr eaLnBrk="1" hangingPunct="1">
              <a:lnSpc>
                <a:spcPct val="8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9775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>
          <a:xfrm>
            <a:off x="457200" y="394331"/>
            <a:ext cx="8229600" cy="587739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>
                <a:solidFill>
                  <a:srgbClr val="0D0D0D"/>
                </a:solidFill>
              </a:rPr>
              <a:t>SNP/Copy Number Analysis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890588" y="1897857"/>
            <a:ext cx="7772400" cy="3876675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Support for SNP chip formats</a:t>
            </a:r>
          </a:p>
          <a:p>
            <a:pPr lvl="1">
              <a:lnSpc>
                <a:spcPct val="90000"/>
              </a:lnSpc>
              <a:spcAft>
                <a:spcPts val="1200"/>
              </a:spcAft>
            </a:pPr>
            <a:r>
              <a:rPr lang="en-US" sz="2000" dirty="0" err="1">
                <a:solidFill>
                  <a:srgbClr val="0D0D0D"/>
                </a:solidFill>
              </a:rPr>
              <a:t>Affymetrix</a:t>
            </a:r>
            <a:r>
              <a:rPr lang="en-US" sz="2000" dirty="0">
                <a:solidFill>
                  <a:srgbClr val="0D0D0D"/>
                </a:solidFill>
              </a:rPr>
              <a:t> 10k, 50k, 500k, SNP6.0 chip sets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GISTIC: Identification of broad and focal chromosomal insertions/deletions (RAE)</a:t>
            </a:r>
            <a:endParaRPr lang="en-US" sz="1000" dirty="0">
              <a:solidFill>
                <a:srgbClr val="0D0D0D"/>
              </a:solidFill>
            </a:endParaRP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Segmentation (GLAD, CBS)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Copy number estimation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Summarization</a:t>
            </a:r>
            <a:endParaRPr lang="en-US" sz="1000" dirty="0">
              <a:solidFill>
                <a:srgbClr val="0D0D0D"/>
              </a:solidFill>
            </a:endParaRP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400" dirty="0">
                <a:solidFill>
                  <a:srgbClr val="0D0D0D"/>
                </a:solidFill>
              </a:rPr>
              <a:t>LOH determination</a:t>
            </a:r>
          </a:p>
        </p:txBody>
      </p:sp>
    </p:spTree>
    <p:extLst>
      <p:ext uri="{BB962C8B-B14F-4D97-AF65-F5344CB8AC3E}">
        <p14:creationId xmlns:p14="http://schemas.microsoft.com/office/powerpoint/2010/main" val="17226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247650" y="421915"/>
            <a:ext cx="8377238" cy="685800"/>
          </a:xfrm>
        </p:spPr>
        <p:txBody>
          <a:bodyPr>
            <a:noAutofit/>
          </a:bodyPr>
          <a:lstStyle/>
          <a:p>
            <a:pPr eaLnBrk="1" hangingPunct="1"/>
            <a:r>
              <a:rPr lang="en-US" b="1" dirty="0" smtClean="0"/>
              <a:t>Network and Pathway </a:t>
            </a:r>
            <a:r>
              <a:rPr lang="en-US" b="1" dirty="0"/>
              <a:t>Analysis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203200" y="2214564"/>
            <a:ext cx="4406900" cy="2839641"/>
          </a:xfrm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Cytoscape (UCSD) 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Gene Set Enrichment Analysis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ARACNE (Columbia)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>
                <a:solidFill>
                  <a:srgbClr val="0D0D0D"/>
                </a:solidFill>
              </a:rPr>
              <a:t>MINDY (Columbia) </a:t>
            </a:r>
          </a:p>
        </p:txBody>
      </p:sp>
      <p:sp>
        <p:nvSpPr>
          <p:cNvPr id="17414" name="Text Box 6"/>
          <p:cNvSpPr txBox="1">
            <a:spLocks noChangeArrowheads="1"/>
          </p:cNvSpPr>
          <p:nvPr/>
        </p:nvSpPr>
        <p:spPr bwMode="auto">
          <a:xfrm>
            <a:off x="4719638" y="4813698"/>
            <a:ext cx="399256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prstShdw prst="shdw18" dist="17961" dir="13500000">
              <a:schemeClr val="accent1">
                <a:gamma/>
                <a:shade val="60000"/>
                <a:invGamma/>
                <a:alpha val="74998"/>
              </a:schemeClr>
            </a:prstShdw>
          </a:effectLst>
        </p:spPr>
        <p:txBody>
          <a:bodyPr>
            <a:spAutoFit/>
          </a:bodyPr>
          <a:lstStyle/>
          <a:p>
            <a:pPr>
              <a:defRPr/>
            </a:pPr>
            <a:r>
              <a:rPr lang="en-US" dirty="0" err="1"/>
              <a:t>www.cytoscape.org</a:t>
            </a:r>
            <a:endParaRPr lang="en-US" dirty="0"/>
          </a:p>
        </p:txBody>
      </p:sp>
      <p:pic>
        <p:nvPicPr>
          <p:cNvPr id="12293" name="Picture 5" descr="network4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60913" y="2388394"/>
            <a:ext cx="3992562" cy="2395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96829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98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b="1" dirty="0" err="1">
                <a:ea typeface="ＭＳ Ｐゴシック" charset="-128"/>
              </a:rPr>
              <a:t>GenePattern</a:t>
            </a:r>
            <a:r>
              <a:rPr lang="en-US" sz="4900" b="1" dirty="0">
                <a:ea typeface="ＭＳ Ｐゴシック" charset="-128"/>
              </a:rPr>
              <a:t> Flow </a:t>
            </a:r>
            <a:r>
              <a:rPr lang="en-US" sz="4900" b="1" dirty="0" err="1">
                <a:ea typeface="ＭＳ Ｐゴシック" charset="-128"/>
              </a:rPr>
              <a:t>Cytometry</a:t>
            </a:r>
            <a:r>
              <a:rPr lang="en-US" sz="4900" b="1" dirty="0">
                <a:ea typeface="ＭＳ Ｐゴシック" charset="-128"/>
              </a:rPr>
              <a:t> Suite</a:t>
            </a:r>
            <a:br>
              <a:rPr lang="en-US" sz="4900" b="1" dirty="0">
                <a:ea typeface="ＭＳ Ｐゴシック" charset="-128"/>
              </a:rPr>
            </a:br>
            <a:r>
              <a:rPr lang="en-US" sz="2000" dirty="0">
                <a:ea typeface="ＭＳ Ｐゴシック" charset="-128"/>
              </a:rPr>
              <a:t>Modules contributed by British Columbia Cancer Research Center, Brinkman Lab</a:t>
            </a:r>
          </a:p>
        </p:txBody>
      </p:sp>
      <p:sp>
        <p:nvSpPr>
          <p:cNvPr id="32" name="Right Arrow 31"/>
          <p:cNvSpPr>
            <a:spLocks noChangeArrowheads="1"/>
          </p:cNvSpPr>
          <p:nvPr/>
        </p:nvSpPr>
        <p:spPr bwMode="auto">
          <a:xfrm>
            <a:off x="4114800" y="2400300"/>
            <a:ext cx="990600" cy="17145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3" name="Right Arrow 32"/>
          <p:cNvSpPr>
            <a:spLocks noChangeArrowheads="1"/>
          </p:cNvSpPr>
          <p:nvPr/>
        </p:nvSpPr>
        <p:spPr bwMode="auto">
          <a:xfrm rot="5400000">
            <a:off x="6067425" y="2828925"/>
            <a:ext cx="742950" cy="22860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4" name="Right Arrow 33"/>
          <p:cNvSpPr>
            <a:spLocks noChangeArrowheads="1"/>
          </p:cNvSpPr>
          <p:nvPr/>
        </p:nvSpPr>
        <p:spPr bwMode="auto">
          <a:xfrm rot="10800000">
            <a:off x="5372558" y="3714750"/>
            <a:ext cx="1104443" cy="17145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5" name="Right Arrow 34"/>
          <p:cNvSpPr>
            <a:spLocks noChangeArrowheads="1"/>
          </p:cNvSpPr>
          <p:nvPr/>
        </p:nvSpPr>
        <p:spPr bwMode="auto">
          <a:xfrm rot="5400000">
            <a:off x="2109716" y="4331403"/>
            <a:ext cx="538347" cy="17145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6" name="Right Arrow 35"/>
          <p:cNvSpPr>
            <a:spLocks noChangeArrowheads="1"/>
          </p:cNvSpPr>
          <p:nvPr/>
        </p:nvSpPr>
        <p:spPr bwMode="auto">
          <a:xfrm>
            <a:off x="2557939" y="5122266"/>
            <a:ext cx="742950" cy="228600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37" name="Right Arrow 36"/>
          <p:cNvSpPr>
            <a:spLocks noChangeArrowheads="1"/>
          </p:cNvSpPr>
          <p:nvPr/>
        </p:nvSpPr>
        <p:spPr bwMode="auto">
          <a:xfrm>
            <a:off x="5334001" y="5122267"/>
            <a:ext cx="990600" cy="221259"/>
          </a:xfrm>
          <a:prstGeom prst="rightArrow">
            <a:avLst>
              <a:gd name="adj1" fmla="val 50000"/>
              <a:gd name="adj2" fmla="val 49994"/>
            </a:avLst>
          </a:prstGeom>
          <a:gradFill rotWithShape="1">
            <a:gsLst>
              <a:gs pos="0">
                <a:srgbClr val="AFE0E4"/>
              </a:gs>
              <a:gs pos="20000">
                <a:srgbClr val="AFDEE2"/>
              </a:gs>
              <a:gs pos="100000">
                <a:srgbClr val="85AAAD"/>
              </a:gs>
            </a:gsLst>
            <a:lin ang="5400000"/>
          </a:gradFill>
          <a:ln w="9525">
            <a:solidFill>
              <a:srgbClr val="B6DCDF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b="1" dirty="0">
              <a:solidFill>
                <a:schemeClr val="lt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676402" y="1943101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Quality Assessment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FCMSinglePanelQC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FlowFingerprinting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GMBTPerformQA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PlateQA</a:t>
            </a:r>
            <a:endParaRPr lang="en-US" sz="1100" dirty="0">
              <a:latin typeface="Arial"/>
              <a:cs typeface="Arial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5181602" y="1943101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Normalization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FCSNormalization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715002" y="3314701"/>
            <a:ext cx="30417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Outlier Removal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FilterAutoThreshold</a:t>
            </a:r>
            <a:endParaRPr lang="en-US" sz="14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RemoveSaturated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453849" y="3314700"/>
            <a:ext cx="3918708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Gating</a:t>
            </a: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ApplyGatingML</a:t>
            </a:r>
            <a:r>
              <a:rPr lang="en-US" sz="1100" dirty="0">
                <a:latin typeface="Arial"/>
                <a:cs typeface="Arial"/>
              </a:rPr>
              <a:t>           </a:t>
            </a:r>
            <a:r>
              <a:rPr lang="en-US" sz="1100" dirty="0" err="1">
                <a:latin typeface="Arial"/>
                <a:cs typeface="Arial"/>
              </a:rPr>
              <a:t>FlowClustClassify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FlowMeansCluster</a:t>
            </a:r>
            <a:r>
              <a:rPr lang="en-US" sz="1100" dirty="0">
                <a:latin typeface="Arial"/>
                <a:cs typeface="Arial"/>
              </a:rPr>
              <a:t>        </a:t>
            </a:r>
            <a:r>
              <a:rPr lang="en-US" sz="1100" dirty="0" err="1">
                <a:latin typeface="Arial"/>
                <a:cs typeface="Arial"/>
              </a:rPr>
              <a:t>FlowMergeCluster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GMBTExtractViableFlowset</a:t>
            </a:r>
            <a:r>
              <a:rPr lang="en-US" sz="1100" dirty="0">
                <a:latin typeface="Arial"/>
                <a:cs typeface="Arial"/>
              </a:rPr>
              <a:t>    </a:t>
            </a:r>
            <a:r>
              <a:rPr lang="en-US" sz="1100" dirty="0" err="1">
                <a:latin typeface="Arial"/>
                <a:cs typeface="Arial"/>
              </a:rPr>
              <a:t>KMeansClassify</a:t>
            </a:r>
            <a:endParaRPr lang="en-US" sz="11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100" dirty="0" err="1">
                <a:latin typeface="Arial"/>
                <a:cs typeface="Arial"/>
              </a:rPr>
              <a:t>SamSPECTRALCluster</a:t>
            </a:r>
            <a:r>
              <a:rPr lang="en-US" sz="1100" dirty="0">
                <a:latin typeface="Arial"/>
                <a:cs typeface="Arial"/>
              </a:rPr>
              <a:t>       </a:t>
            </a:r>
            <a:r>
              <a:rPr lang="en-US" sz="1100" dirty="0" err="1">
                <a:latin typeface="Arial"/>
                <a:cs typeface="Arial"/>
              </a:rPr>
              <a:t>SuggestNumberOfPopulations</a:t>
            </a:r>
            <a:endParaRPr lang="en-US" sz="1100" dirty="0">
              <a:latin typeface="Arial"/>
              <a:cs typeface="Arial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60319" y="4708916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Cluster Labeling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MClustClusterLabel</a:t>
            </a:r>
            <a:endParaRPr lang="en-US" sz="14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MClustClusterLabelBIC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3297054" y="4686301"/>
            <a:ext cx="2556986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Feature Extraction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FCMFeatureExtraction</a:t>
            </a:r>
            <a:endParaRPr lang="en-US" sz="14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400" dirty="0">
                <a:latin typeface="Arial"/>
                <a:cs typeface="Arial"/>
              </a:rPr>
              <a:t>FeatureSelection2C</a:t>
            </a:r>
          </a:p>
          <a:p>
            <a:pPr algn="ctr">
              <a:defRPr/>
            </a:pPr>
            <a:r>
              <a:rPr lang="en-US" sz="1400" dirty="0" err="1">
                <a:latin typeface="Arial"/>
                <a:cs typeface="Arial"/>
              </a:rPr>
              <a:t>FlowFPFeatureExtraction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6324602" y="4681642"/>
            <a:ext cx="2432165" cy="10977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b="1" u="sng" dirty="0">
                <a:latin typeface="Arial"/>
                <a:cs typeface="Arial"/>
              </a:rPr>
              <a:t>Analysis</a:t>
            </a:r>
          </a:p>
          <a:p>
            <a:pPr algn="ctr">
              <a:defRPr/>
            </a:pPr>
            <a:endParaRPr lang="en-US" sz="6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200" dirty="0" err="1">
                <a:latin typeface="Arial"/>
                <a:cs typeface="Arial"/>
              </a:rPr>
              <a:t>DoClassification</a:t>
            </a:r>
            <a:endParaRPr lang="en-US" sz="12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200" dirty="0" err="1">
                <a:latin typeface="Arial"/>
                <a:cs typeface="Arial"/>
              </a:rPr>
              <a:t>GMBTEvaluateViableFlowset</a:t>
            </a:r>
            <a:endParaRPr lang="en-US" sz="1200" dirty="0">
              <a:latin typeface="Arial"/>
              <a:cs typeface="Arial"/>
            </a:endParaRPr>
          </a:p>
          <a:p>
            <a:pPr algn="ctr">
              <a:defRPr/>
            </a:pPr>
            <a:r>
              <a:rPr lang="en-US" sz="1200" dirty="0" err="1">
                <a:latin typeface="Arial"/>
                <a:cs typeface="Arial"/>
              </a:rPr>
              <a:t>TrainClassifier</a:t>
            </a:r>
            <a:endParaRPr lang="en-US"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9648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816E688BECE74982C432B6643A443D" ma:contentTypeVersion="0" ma:contentTypeDescription="Create a new document." ma:contentTypeScope="" ma:versionID="d4940da1997b40312492e3e907d54e97">
  <xsd:schema xmlns:xsd="http://www.w3.org/2001/XMLSchema" xmlns:p="http://schemas.microsoft.com/office/2006/metadata/properties" targetNamespace="http://schemas.microsoft.com/office/2006/metadata/properties" ma:root="true" ma:fieldsID="d1e97221dd9e314d5021470c32a4f86d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C7E58973-60AC-404E-8171-76EDB777E9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217BC37-9B51-452E-9D5A-3C44F09B75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315F0E11-51A1-43F5-836B-BE1824ABB77A}">
  <ds:schemaRefs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5679</TotalTime>
  <Words>996</Words>
  <Application>Microsoft Macintosh PowerPoint</Application>
  <PresentationFormat>On-screen Show (4:3)</PresentationFormat>
  <Paragraphs>177</Paragraphs>
  <Slides>13</Slides>
  <Notes>11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Other GenePattern Features</vt:lpstr>
      <vt:lpstr>PowerPoint Presentation</vt:lpstr>
      <vt:lpstr>PowerPoint Presentation</vt:lpstr>
      <vt:lpstr>RNA-Seq in GenePattern</vt:lpstr>
      <vt:lpstr>PowerPoint Presentation</vt:lpstr>
      <vt:lpstr>Proteomics</vt:lpstr>
      <vt:lpstr>SNP/Copy Number Analysis</vt:lpstr>
      <vt:lpstr>Network and Pathway Analysis</vt:lpstr>
      <vt:lpstr>GenePattern Flow Cytometry Suite Modules contributed by British Columbia Cancer Research Center, Brinkman Lab</vt:lpstr>
      <vt:lpstr>FLow analysis with Automated Multivariate Estimation: FLAME</vt:lpstr>
      <vt:lpstr>Programming Environment</vt:lpstr>
      <vt:lpstr>Server Administration</vt:lpstr>
      <vt:lpstr>GParc: the GenePattern Archive</vt:lpstr>
    </vt:vector>
  </TitlesOfParts>
  <Company>Broad Institute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Other GenePattern Features</dc:title>
  <dc:creator>Michael Reich</dc:creator>
  <cp:lastModifiedBy>Michael Reich</cp:lastModifiedBy>
  <cp:revision>38</cp:revision>
  <dcterms:created xsi:type="dcterms:W3CDTF">2012-05-21T17:04:45Z</dcterms:created>
  <dcterms:modified xsi:type="dcterms:W3CDTF">2017-12-14T18:20:05Z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0x01010007816E688BECE74982C432B6643A443D</vt:lpwstr>
  </property>
</Properties>
</file>

<file path=docProps/thumbnail.jpeg>
</file>